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5"/>
  </p:notesMasterIdLst>
  <p:handoutMasterIdLst>
    <p:handoutMasterId r:id="rId6"/>
  </p:handoutMasterIdLst>
  <p:sldIdLst>
    <p:sldId id="317" r:id="rId2"/>
    <p:sldId id="696" r:id="rId3"/>
    <p:sldId id="605" r:id="rId4"/>
  </p:sldIdLst>
  <p:sldSz cx="9144000" cy="6858000" type="screen4x3"/>
  <p:notesSz cx="7102475" cy="10233025"/>
  <p:custDataLst>
    <p:tags r:id="rId7"/>
  </p:custData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Arial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Arial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Arial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Arial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Arial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Arial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Arial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Arial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67AFA"/>
    <a:srgbClr val="0000FF"/>
    <a:srgbClr val="0099FF"/>
    <a:srgbClr val="FF6600"/>
    <a:srgbClr val="CC0000"/>
    <a:srgbClr val="008000"/>
    <a:srgbClr val="000066"/>
    <a:srgbClr val="00CC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23" autoAdjust="0"/>
    <p:restoredTop sz="88289" autoAdjust="0"/>
  </p:normalViewPr>
  <p:slideViewPr>
    <p:cSldViewPr snapToGrid="0">
      <p:cViewPr>
        <p:scale>
          <a:sx n="100" d="100"/>
          <a:sy n="100" d="100"/>
        </p:scale>
        <p:origin x="-1056" y="518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-1836" y="-90"/>
      </p:cViewPr>
      <p:guideLst>
        <p:guide orient="horz" pos="3222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43568" y="199653"/>
            <a:ext cx="2434945" cy="3109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5053" tIns="47527" rIns="95053" bIns="47527" numCol="1" anchor="t" anchorCtr="0" compatLnSpc="1">
            <a:prstTxWarp prst="textNoShape">
              <a:avLst/>
            </a:prstTxWarp>
          </a:bodyPr>
          <a:lstStyle>
            <a:lvl1pPr defTabSz="951066" eaLnBrk="1" hangingPunct="1">
              <a:defRPr sz="1200">
                <a:latin typeface="Arial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304" y="199653"/>
            <a:ext cx="2436603" cy="3109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5053" tIns="47527" rIns="95053" bIns="47527" numCol="1" anchor="t" anchorCtr="0" compatLnSpc="1">
            <a:prstTxWarp prst="textNoShape">
              <a:avLst/>
            </a:prstTxWarp>
          </a:bodyPr>
          <a:lstStyle>
            <a:lvl1pPr algn="r" defTabSz="951066" eaLnBrk="1" hangingPunct="1">
              <a:defRPr sz="1200">
                <a:latin typeface="Arial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800"/>
            <a:ext cx="3078513" cy="5105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5053" tIns="47527" rIns="95053" bIns="47527" numCol="1" anchor="b" anchorCtr="0" compatLnSpc="1">
            <a:prstTxWarp prst="textNoShape">
              <a:avLst/>
            </a:prstTxWarp>
          </a:bodyPr>
          <a:lstStyle>
            <a:lvl1pPr defTabSz="951066" eaLnBrk="1" hangingPunct="1">
              <a:defRPr sz="1200">
                <a:latin typeface="Arial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304" y="9720800"/>
            <a:ext cx="3078513" cy="5105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5053" tIns="47527" rIns="95053" bIns="47527" numCol="1" anchor="b" anchorCtr="0" compatLnSpc="1">
            <a:prstTxWarp prst="textNoShape">
              <a:avLst/>
            </a:prstTxWarp>
          </a:bodyPr>
          <a:lstStyle>
            <a:lvl1pPr algn="r" defTabSz="951066" eaLnBrk="1" hangingPunct="1">
              <a:defRPr sz="1200">
                <a:latin typeface="Arial"/>
                <a:cs typeface="+mn-cs"/>
              </a:defRPr>
            </a:lvl1pPr>
          </a:lstStyle>
          <a:p>
            <a:pPr>
              <a:defRPr/>
            </a:pPr>
            <a:fld id="{60830E0B-E499-4F81-B3B5-AA30635DB91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4157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45006" y="199653"/>
            <a:ext cx="2733507" cy="3109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5053" tIns="47527" rIns="95053" bIns="47527" numCol="1" anchor="t" anchorCtr="0" compatLnSpc="1">
            <a:prstTxWarp prst="textNoShape">
              <a:avLst/>
            </a:prstTxWarp>
          </a:bodyPr>
          <a:lstStyle>
            <a:lvl1pPr defTabSz="951066" eaLnBrk="1" hangingPunct="1">
              <a:defRPr sz="1200">
                <a:latin typeface="Arial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962" y="199653"/>
            <a:ext cx="2733507" cy="3109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5053" tIns="47527" rIns="95053" bIns="47527" numCol="1" anchor="t" anchorCtr="0" compatLnSpc="1">
            <a:prstTxWarp prst="textNoShape">
              <a:avLst/>
            </a:prstTxWarp>
          </a:bodyPr>
          <a:lstStyle>
            <a:lvl1pPr algn="r" defTabSz="951066" eaLnBrk="1" hangingPunct="1">
              <a:defRPr sz="1200">
                <a:latin typeface="Arial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6763"/>
            <a:ext cx="5119687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17" y="4860401"/>
            <a:ext cx="5682643" cy="460510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5053" tIns="47527" rIns="95053" bIns="475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800"/>
            <a:ext cx="3078513" cy="5105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5053" tIns="47527" rIns="95053" bIns="47527" numCol="1" anchor="b" anchorCtr="0" compatLnSpc="1">
            <a:prstTxWarp prst="textNoShape">
              <a:avLst/>
            </a:prstTxWarp>
          </a:bodyPr>
          <a:lstStyle>
            <a:lvl1pPr defTabSz="951066" eaLnBrk="1" hangingPunct="1">
              <a:defRPr sz="1200">
                <a:latin typeface="Arial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304" y="9720800"/>
            <a:ext cx="3078513" cy="5105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5053" tIns="47527" rIns="95053" bIns="47527" numCol="1" anchor="b" anchorCtr="0" compatLnSpc="1">
            <a:prstTxWarp prst="textNoShape">
              <a:avLst/>
            </a:prstTxWarp>
          </a:bodyPr>
          <a:lstStyle>
            <a:lvl1pPr algn="r" defTabSz="951066" eaLnBrk="1" hangingPunct="1">
              <a:defRPr sz="1200">
                <a:latin typeface="Arial"/>
                <a:cs typeface="+mn-cs"/>
              </a:defRPr>
            </a:lvl1pPr>
          </a:lstStyle>
          <a:p>
            <a:pPr>
              <a:defRPr/>
            </a:pPr>
            <a:fld id="{A5482888-A0B3-411D-AFBF-EDEEF83C31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0586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1066"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 marL="770068" indent="-296180" defTabSz="951066"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1184720" indent="-236944" defTabSz="951066"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658607" indent="-236944" defTabSz="951066"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2132495" indent="-236944" defTabSz="951066"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606383" indent="-236944" defTabSz="9510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3080271" indent="-236944" defTabSz="9510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554159" indent="-236944" defTabSz="9510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4028046" indent="-236944" defTabSz="9510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fld id="{0BAFD287-B44B-41CB-8CB0-588D3DD9BA4B}" type="slidenum">
              <a:rPr lang="en-GB" smtClean="0"/>
              <a:t>1</a:t>
            </a:fld>
            <a:endParaRPr lang="en-GB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9688" cy="3838575"/>
          </a:xfrm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1066"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 marL="770068" indent="-296180" defTabSz="951066"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1184720" indent="-236944" defTabSz="951066"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658607" indent="-236944" defTabSz="951066"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2132495" indent="-236944" defTabSz="951066"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606383" indent="-236944" defTabSz="9510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3080271" indent="-236944" defTabSz="9510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554159" indent="-236944" defTabSz="9510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4028046" indent="-236944" defTabSz="9510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fld id="{F1855E09-21E4-47A6-B890-ACA1E6187859}" type="slidenum">
              <a:rPr lang="en-GB" smtClean="0"/>
              <a:t>2</a:t>
            </a:fld>
            <a:endParaRPr lang="en-GB" smtClean="0"/>
          </a:p>
        </p:txBody>
      </p:sp>
      <p:sp>
        <p:nvSpPr>
          <p:cNvPr id="33795" name="Rectangle 7"/>
          <p:cNvSpPr txBox="1">
            <a:spLocks noGrp="1" noChangeArrowheads="1"/>
          </p:cNvSpPr>
          <p:nvPr/>
        </p:nvSpPr>
        <p:spPr bwMode="auto">
          <a:xfrm>
            <a:off x="4022304" y="9720800"/>
            <a:ext cx="3078513" cy="51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64" tIns="47532" rIns="95064" bIns="47532" anchor="b"/>
          <a:lstStyle>
            <a:lvl1pPr defTabSz="917575"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 defTabSz="917575"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 defTabSz="917575"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 defTabSz="917575"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 defTabSz="917575"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 algn="r" eaLnBrk="1" hangingPunct="1"/>
            <a:fld id="{7824E277-7C1B-4705-887D-B1B7DF8E2F63}" type="slidenum">
              <a:rPr lang="en-GB" sz="1200"/>
              <a:pPr algn="r" eaLnBrk="1" hangingPunct="1"/>
              <a:t>2</a:t>
            </a:fld>
            <a:endParaRPr lang="en-GB" sz="1200"/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69938"/>
            <a:ext cx="5111750" cy="3833812"/>
          </a:xfrm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917" y="4858765"/>
            <a:ext cx="5682643" cy="460510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64" tIns="47532" rIns="95064" bIns="47532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1066"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 marL="770068" indent="-296180" defTabSz="951066"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1184720" indent="-236944" defTabSz="951066"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658607" indent="-236944" defTabSz="951066"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2132495" indent="-236944" defTabSz="951066"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606383" indent="-236944" defTabSz="9510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3080271" indent="-236944" defTabSz="9510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554159" indent="-236944" defTabSz="9510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4028046" indent="-236944" defTabSz="9510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fld id="{DA1D74FE-A316-4172-959C-66501D97F3F3}" type="slidenum">
              <a:rPr lang="en-GB" smtClean="0"/>
              <a:t>3</a:t>
            </a:fld>
            <a:endParaRPr lang="en-GB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 userDrawn="1"/>
        </p:nvSpPr>
        <p:spPr bwMode="auto">
          <a:xfrm>
            <a:off x="539750" y="6640513"/>
            <a:ext cx="39338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sz="700" smtClean="0"/>
              <a:t>Dr. Nissim Zur  © all </a:t>
            </a:r>
            <a:r>
              <a:rPr lang="en-GB" sz="700"/>
              <a:t>rights reserved</a:t>
            </a:r>
            <a:r>
              <a:rPr lang="en-GB" sz="700" smtClean="0"/>
              <a:t>. nissim@</a:t>
            </a:r>
            <a:r>
              <a:rPr lang="he-IL" sz="700" smtClean="0"/>
              <a:t>telnt</a:t>
            </a:r>
            <a:r>
              <a:rPr lang="en-GB" sz="700" smtClean="0"/>
              <a:t>.com</a:t>
            </a:r>
            <a:endParaRPr lang="en-GB" sz="700"/>
          </a:p>
        </p:txBody>
      </p:sp>
      <p:sp>
        <p:nvSpPr>
          <p:cNvPr id="3" name="Rectangle 5"/>
          <p:cNvSpPr>
            <a:spLocks noChangeArrowheads="1"/>
          </p:cNvSpPr>
          <p:nvPr userDrawn="1"/>
        </p:nvSpPr>
        <p:spPr bwMode="auto">
          <a:xfrm flipV="1">
            <a:off x="3890963" y="2636838"/>
            <a:ext cx="4651375" cy="17462"/>
          </a:xfrm>
          <a:prstGeom prst="rect">
            <a:avLst/>
          </a:prstGeom>
          <a:gradFill rotWithShape="1">
            <a:gsLst>
              <a:gs pos="0">
                <a:srgbClr val="156DAF"/>
              </a:gs>
              <a:gs pos="100000">
                <a:srgbClr val="0A3251">
                  <a:alpha val="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636838"/>
            <a:ext cx="9163050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1406057" y="596998"/>
            <a:ext cx="2949782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rtl="0"/>
            <a:r>
              <a:rPr lang="en-US" sz="1400" kern="120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Artificial Intelligence IoT Solutions</a:t>
            </a:r>
            <a:endParaRPr lang="en-US" sz="1400" kern="1200">
              <a:solidFill>
                <a:schemeClr val="tx1"/>
              </a:solidFill>
              <a:effectLst/>
              <a:latin typeface="Arial"/>
              <a:ea typeface="+mn-ea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2" y="79571"/>
            <a:ext cx="1282046" cy="103485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1406057" y="97687"/>
            <a:ext cx="115788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rtl="0"/>
            <a:r>
              <a:rPr lang="en-US" sz="3200" kern="120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TelnT</a:t>
            </a:r>
            <a:endParaRPr lang="en-US" sz="3200" kern="120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8380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6247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732588" y="1096963"/>
            <a:ext cx="2087562" cy="5029200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68313" y="1096963"/>
            <a:ext cx="6111875" cy="5029200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56124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כותרת וטבל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8313" y="1096963"/>
            <a:ext cx="8351837" cy="315912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בלה 2"/>
          <p:cNvSpPr>
            <a:spLocks noGrp="1"/>
          </p:cNvSpPr>
          <p:nvPr>
            <p:ph type="tbl" idx="1"/>
          </p:nvPr>
        </p:nvSpPr>
        <p:spPr>
          <a:xfrm>
            <a:off x="468313" y="1628775"/>
            <a:ext cx="8351837" cy="4497388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6724995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561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45899781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98925" cy="4497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719638" y="1628775"/>
            <a:ext cx="4100512" cy="4497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85710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21551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9668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2903" y="79571"/>
            <a:ext cx="1282046" cy="103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42262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13510719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96229369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3175"/>
            <a:ext cx="9109075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28775"/>
            <a:ext cx="8351837" cy="449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text</a:t>
            </a:r>
          </a:p>
          <a:p>
            <a:pPr lvl="1"/>
            <a:r>
              <a:rPr lang="en-GB" smtClean="0"/>
              <a:t>Second level (tab once)</a:t>
            </a:r>
          </a:p>
          <a:p>
            <a:pPr lvl="2"/>
            <a:r>
              <a:rPr lang="en-GB" smtClean="0"/>
              <a:t>Third level (tab twice)</a:t>
            </a:r>
          </a:p>
          <a:p>
            <a:pPr lvl="3"/>
            <a:r>
              <a:rPr lang="en-GB" smtClean="0"/>
              <a:t>Minor Text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096963"/>
            <a:ext cx="8351837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Slide Title</a:t>
            </a: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H="1">
            <a:off x="0" y="1484313"/>
            <a:ext cx="9180513" cy="0"/>
          </a:xfrm>
          <a:prstGeom prst="line">
            <a:avLst/>
          </a:prstGeom>
          <a:noFill/>
          <a:ln w="31750">
            <a:solidFill>
              <a:srgbClr val="105294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539750" y="6640513"/>
            <a:ext cx="39338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sz="700"/>
              <a:t>© </a:t>
            </a:r>
            <a:r>
              <a:rPr lang="en-GB" sz="700" smtClean="0"/>
              <a:t>TelnT  </a:t>
            </a:r>
            <a:r>
              <a:rPr lang="en-GB" sz="700"/>
              <a:t>All rights reserved. </a:t>
            </a: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8245475" y="6524625"/>
            <a:ext cx="719138" cy="2143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 algn="r"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fld id="{36EC295F-1D77-48A7-B0A1-D0B9CFB9CD94}" type="slidenum">
              <a:rPr lang="en-GB" sz="800" smtClean="0"/>
              <a:pPr algn="r" eaLnBrk="1" hangingPunct="1">
                <a:spcBef>
                  <a:spcPct val="50000"/>
                </a:spcBef>
                <a:buFont typeface="Wingdings" pitchFamily="2" charset="2"/>
                <a:buNone/>
                <a:defRPr/>
              </a:pPr>
              <a:t>‹#›</a:t>
            </a:fld>
            <a:endParaRPr lang="en-GB" sz="80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8" r:id="rId1"/>
    <p:sldLayoutId id="2147484167" r:id="rId2"/>
    <p:sldLayoutId id="2147484168" r:id="rId3"/>
    <p:sldLayoutId id="2147484169" r:id="rId4"/>
    <p:sldLayoutId id="2147484170" r:id="rId5"/>
    <p:sldLayoutId id="2147484171" r:id="rId6"/>
    <p:sldLayoutId id="2147484172" r:id="rId7"/>
    <p:sldLayoutId id="2147484173" r:id="rId8"/>
    <p:sldLayoutId id="2147484174" r:id="rId9"/>
    <p:sldLayoutId id="2147484175" r:id="rId10"/>
    <p:sldLayoutId id="2147484176" r:id="rId11"/>
    <p:sldLayoutId id="2147484177" r:id="rId1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/>
          <a:cs typeface="Arial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/>
          <a:cs typeface="Arial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/>
          <a:cs typeface="Arial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/>
          <a:cs typeface="Arial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/>
          <a:cs typeface="Arial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/>
          <a:cs typeface="Arial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/>
          <a:cs typeface="Arial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/>
          <a:cs typeface="Arial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lnt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nissim@telnt.com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hyperlink" Target="https://www.google.ch/patents/US9445972" TargetMode="External"/><Relationship Id="rId4" Type="http://schemas.openxmlformats.org/officeDocument/2006/relationships/hyperlink" Target="https://www.google.com/patents/US9542822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callto:nissim.tes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040130" y="1303020"/>
            <a:ext cx="6808470" cy="1579245"/>
          </a:xfrm>
          <a:noFill/>
        </p:spPr>
        <p:txBody>
          <a:bodyPr/>
          <a:lstStyle/>
          <a:p>
            <a:pPr algn="ctr"/>
            <a:r>
              <a:rPr lang="en-GB" sz="1200" smtClean="0"/>
              <a:t/>
            </a:r>
            <a:br>
              <a:rPr lang="en-GB" sz="1200" smtClean="0"/>
            </a:br>
            <a:r>
              <a:rPr lang="en-GB" sz="1200" smtClean="0"/>
              <a:t/>
            </a:r>
            <a:br>
              <a:rPr lang="en-GB" sz="1200" smtClean="0"/>
            </a:br>
            <a:r>
              <a:rPr lang="en-US" sz="2400">
                <a:solidFill>
                  <a:srgbClr val="067AFA"/>
                </a:solidFill>
              </a:rPr>
              <a:t/>
            </a:r>
            <a:br>
              <a:rPr lang="en-US" sz="2400">
                <a:solidFill>
                  <a:srgbClr val="067AFA"/>
                </a:solidFill>
              </a:rPr>
            </a:br>
            <a:r>
              <a:rPr lang="en-US" sz="2400" b="1">
                <a:solidFill>
                  <a:srgbClr val="067AFA"/>
                </a:solidFill>
              </a:rPr>
              <a:t>	</a:t>
            </a:r>
            <a:r>
              <a:rPr lang="en-US" sz="2400" b="1" smtClean="0">
                <a:solidFill>
                  <a:srgbClr val="067AFA"/>
                </a:solidFill>
              </a:rPr>
              <a:t/>
            </a:r>
            <a:br>
              <a:rPr lang="en-US" sz="2400" b="1" smtClean="0">
                <a:solidFill>
                  <a:srgbClr val="067AFA"/>
                </a:solidFill>
              </a:rPr>
            </a:br>
            <a:r>
              <a:rPr lang="en-US" sz="1600" b="1" smtClean="0">
                <a:solidFill>
                  <a:srgbClr val="0066FF"/>
                </a:solidFill>
              </a:rPr>
              <a:t>Wireless Artificial Intelligence local real time IoT </a:t>
            </a:r>
            <a:r>
              <a:rPr lang="en-US" sz="1600" b="1">
                <a:solidFill>
                  <a:srgbClr val="0066FF"/>
                </a:solidFill>
              </a:rPr>
              <a:t>Solutions </a:t>
            </a:r>
            <a:r>
              <a:rPr lang="en-US" sz="1600" b="1" smtClean="0">
                <a:solidFill>
                  <a:srgbClr val="0066FF"/>
                </a:solidFill>
              </a:rPr>
              <a:t/>
            </a:r>
            <a:br>
              <a:rPr lang="en-US" sz="1600" b="1" smtClean="0">
                <a:solidFill>
                  <a:srgbClr val="0066FF"/>
                </a:solidFill>
              </a:rPr>
            </a:br>
            <a:r>
              <a:rPr lang="en-US" sz="1600" b="1" smtClean="0">
                <a:solidFill>
                  <a:srgbClr val="0066FF"/>
                </a:solidFill>
              </a:rPr>
              <a:t>for Hydra Consortium </a:t>
            </a:r>
            <a:r>
              <a:rPr lang="he-IL" sz="1600" b="1">
                <a:solidFill>
                  <a:srgbClr val="0066FF"/>
                </a:solidFill>
              </a:rPr>
              <a:t>מסלול מגנ"ט</a:t>
            </a:r>
            <a:r>
              <a:rPr lang="he-IL" sz="1600" b="1"/>
              <a:t/>
            </a:r>
            <a:br>
              <a:rPr lang="he-IL" sz="1600" b="1"/>
            </a:br>
            <a:r>
              <a:rPr lang="en-US" sz="1600" b="1" smtClean="0">
                <a:solidFill>
                  <a:srgbClr val="067AFA"/>
                </a:solidFill>
              </a:rPr>
              <a:t/>
            </a:r>
            <a:br>
              <a:rPr lang="en-US" sz="1600" b="1" smtClean="0">
                <a:solidFill>
                  <a:srgbClr val="067AFA"/>
                </a:solidFill>
              </a:rPr>
            </a:br>
            <a:r>
              <a:rPr lang="en-US" sz="1600" b="1" smtClean="0">
                <a:solidFill>
                  <a:srgbClr val="067AFA"/>
                </a:solidFill>
              </a:rPr>
              <a:t>by: Dr. Nissim Zur</a:t>
            </a:r>
            <a:br>
              <a:rPr lang="en-US" sz="1600" b="1" smtClean="0">
                <a:solidFill>
                  <a:srgbClr val="067AFA"/>
                </a:solidFill>
              </a:rPr>
            </a:br>
            <a:r>
              <a:rPr lang="he-IL" sz="1400" smtClean="0">
                <a:solidFill>
                  <a:srgbClr val="067AFA"/>
                </a:solidFill>
                <a:hlinkClick r:id="rId3"/>
              </a:rPr>
              <a:t>www.telnt.com</a:t>
            </a:r>
            <a:r>
              <a:rPr lang="he-IL" sz="1400" b="1" smtClean="0">
                <a:solidFill>
                  <a:srgbClr val="067AFA"/>
                </a:solidFill>
                <a:hlinkClick r:id="rId3"/>
              </a:rPr>
              <a:t/>
            </a:r>
            <a:br>
              <a:rPr lang="he-IL" sz="1400" b="1" smtClean="0">
                <a:solidFill>
                  <a:srgbClr val="067AFA"/>
                </a:solidFill>
                <a:hlinkClick r:id="rId3"/>
              </a:rPr>
            </a:br>
            <a:r>
              <a:rPr lang="he-IL" sz="1400" smtClean="0">
                <a:solidFill>
                  <a:srgbClr val="067AFA"/>
                </a:solidFill>
                <a:hlinkClick r:id="rId4"/>
              </a:rPr>
              <a:t>nissim@telnt.com</a:t>
            </a:r>
            <a:r>
              <a:rPr lang="he-IL" sz="2400" b="1" smtClean="0">
                <a:solidFill>
                  <a:srgbClr val="067AFA"/>
                </a:solidFill>
                <a:hlinkClick r:id="rId4"/>
              </a:rPr>
              <a:t/>
            </a:r>
            <a:br>
              <a:rPr lang="he-IL" sz="2400" b="1" smtClean="0">
                <a:solidFill>
                  <a:srgbClr val="067AFA"/>
                </a:solidFill>
                <a:hlinkClick r:id="rId4"/>
              </a:rPr>
            </a:br>
            <a:r>
              <a:rPr lang="he-IL" sz="2400" b="1">
                <a:hlinkClick r:id="rId4"/>
              </a:rPr>
              <a:t/>
            </a:r>
            <a:br>
              <a:rPr lang="he-IL" sz="2400" b="1">
                <a:hlinkClick r:id="rId4"/>
              </a:rPr>
            </a:br>
            <a:r>
              <a:rPr lang="en-GB" sz="2400" smtClean="0">
                <a:hlinkClick r:id="rId4"/>
              </a:rPr>
              <a:t/>
            </a:r>
            <a:br>
              <a:rPr lang="en-GB" sz="2400" smtClean="0">
                <a:hlinkClick r:id="rId4"/>
              </a:rPr>
            </a:br>
            <a:endParaRPr lang="en-GB" sz="2400" smtClean="0"/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4160838" y="2708275"/>
            <a:ext cx="53641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33" descr="Y:\CSR\csr presentation development\BlueCore Player\pane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980" y="1380324"/>
            <a:ext cx="8773001" cy="6156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מלבן 44"/>
          <p:cNvSpPr/>
          <p:nvPr/>
        </p:nvSpPr>
        <p:spPr>
          <a:xfrm>
            <a:off x="4507706" y="1387982"/>
            <a:ext cx="4071938" cy="9387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TelnT’s IOT Solution</a:t>
            </a:r>
            <a:endParaRPr 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r" rtl="1" eaLnBrk="1" hangingPunct="1">
              <a:buFont typeface="+mj-lt"/>
              <a:buAutoNum type="arabicPeriod"/>
              <a:defRPr/>
            </a:pPr>
            <a:endParaRPr lang="en-US" sz="140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buFont typeface="+mj-lt"/>
              <a:buAutoNum type="arabicPeriod"/>
              <a:defRPr/>
            </a:pPr>
            <a:endParaRPr lang="en-US" sz="140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מלבן 44"/>
          <p:cNvSpPr/>
          <p:nvPr/>
        </p:nvSpPr>
        <p:spPr>
          <a:xfrm>
            <a:off x="4379595" y="2001049"/>
            <a:ext cx="4071938" cy="497059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lvl="0" indent="-228600" algn="r" rtl="1">
              <a:lnSpc>
                <a:spcPct val="200000"/>
              </a:lnSpc>
              <a:buFont typeface="Wingdings" pitchFamily="2" charset="2"/>
              <a:buChar char="q"/>
            </a:pPr>
            <a:r>
              <a:rPr lang="he-IL" sz="1200" smtClean="0"/>
              <a:t>אנו בטלנט מאמנים </a:t>
            </a:r>
            <a:r>
              <a:rPr lang="he-IL" sz="1200"/>
              <a:t>שבכדי שפלטפורמה </a:t>
            </a:r>
            <a:r>
              <a:rPr lang="en-US" sz="1200"/>
              <a:t>IOT </a:t>
            </a:r>
            <a:r>
              <a:rPr lang="he-IL" sz="1200" smtClean="0"/>
              <a:t> תוכל </a:t>
            </a:r>
            <a:r>
              <a:rPr lang="he-IL" sz="1200"/>
              <a:t>לעבד נתונים מהר ולהגיב בזמן אמת היא חייבת להתבסס על יכולות </a:t>
            </a:r>
            <a:r>
              <a:rPr lang="he-IL" sz="1200" u="sng" smtClean="0"/>
              <a:t>מקומיות</a:t>
            </a:r>
            <a:r>
              <a:rPr lang="he-IL" sz="1200" smtClean="0"/>
              <a:t> </a:t>
            </a:r>
            <a:r>
              <a:rPr lang="he-IL" sz="1200"/>
              <a:t>המכילות בינה מלאכותית </a:t>
            </a:r>
            <a:r>
              <a:rPr lang="he-IL" sz="1200" u="sng"/>
              <a:t>ביחידה עצמה</a:t>
            </a:r>
            <a:r>
              <a:rPr lang="he-IL" sz="1200"/>
              <a:t>  </a:t>
            </a:r>
            <a:r>
              <a:rPr lang="he-IL" sz="1200" b="1"/>
              <a:t>ולא להסתמך</a:t>
            </a:r>
            <a:r>
              <a:rPr lang="he-IL" sz="1200"/>
              <a:t> על מנועים שירותי ענן.</a:t>
            </a:r>
            <a:endParaRPr lang="en-US" sz="1200"/>
          </a:p>
          <a:p>
            <a:pPr marL="228600" lvl="0" indent="-228600" algn="r" rtl="1">
              <a:lnSpc>
                <a:spcPct val="200000"/>
              </a:lnSpc>
              <a:buFont typeface="Wingdings" pitchFamily="2" charset="2"/>
              <a:buChar char="q"/>
            </a:pPr>
            <a:r>
              <a:rPr lang="he-IL" sz="1200"/>
              <a:t>שרותי </a:t>
            </a:r>
            <a:r>
              <a:rPr lang="en-US" sz="1200"/>
              <a:t>IOT</a:t>
            </a:r>
            <a:r>
              <a:rPr lang="he-IL" sz="1200"/>
              <a:t> מבוססי סוללה אינם יכולים להיות אלחוטיים עקב צריכת אנרגיה גבוה ב </a:t>
            </a:r>
            <a:r>
              <a:rPr lang="en-US" sz="1200"/>
              <a:t>Wi-Fi</a:t>
            </a:r>
            <a:r>
              <a:rPr lang="he-IL" sz="1200"/>
              <a:t> מקיבולת סוללה קטנה, והענן לא יכול לספק מענה מידי לאירועים.</a:t>
            </a:r>
            <a:endParaRPr lang="en-US" sz="1200"/>
          </a:p>
          <a:p>
            <a:pPr marL="228600" lvl="0" indent="-228600" algn="r" rtl="1">
              <a:lnSpc>
                <a:spcPct val="200000"/>
              </a:lnSpc>
              <a:buFont typeface="Wingdings" pitchFamily="2" charset="2"/>
              <a:buChar char="q"/>
            </a:pPr>
            <a:r>
              <a:rPr lang="he-IL" sz="1200"/>
              <a:t>חברתנו חוקרת ומפתחת פלטפורמות </a:t>
            </a:r>
            <a:r>
              <a:rPr lang="en-US" sz="1200"/>
              <a:t>internet of things("IoT")  </a:t>
            </a:r>
            <a:r>
              <a:rPr lang="he-IL" sz="1200" smtClean="0"/>
              <a:t> מבוססות </a:t>
            </a:r>
            <a:r>
              <a:rPr lang="he-IL" sz="1200"/>
              <a:t>בינה מלאכותית בעלת כושר עיבוד מהיר, עלות נמוכה </a:t>
            </a:r>
            <a:r>
              <a:rPr lang="he-IL" sz="1200" smtClean="0"/>
              <a:t>מאוד (1.5 </a:t>
            </a:r>
            <a:r>
              <a:rPr lang="en-US" sz="1200" smtClean="0"/>
              <a:t>USD</a:t>
            </a:r>
            <a:r>
              <a:rPr lang="he-IL" sz="1200" smtClean="0"/>
              <a:t>),</a:t>
            </a:r>
          </a:p>
          <a:p>
            <a:pPr marL="228600" lvl="0" indent="-228600" algn="r" rtl="1">
              <a:lnSpc>
                <a:spcPct val="200000"/>
              </a:lnSpc>
              <a:buFont typeface="Wingdings" pitchFamily="2" charset="2"/>
              <a:buChar char="q"/>
            </a:pPr>
            <a:r>
              <a:rPr lang="he-IL" sz="1200" smtClean="0"/>
              <a:t>למידה </a:t>
            </a:r>
            <a:r>
              <a:rPr lang="he-IL" sz="1200"/>
              <a:t>עצמאית ויכולת פתיחת ערוץ </a:t>
            </a:r>
            <a:r>
              <a:rPr lang="he-IL" sz="1200">
                <a:solidFill>
                  <a:srgbClr val="FF0000"/>
                </a:solidFill>
              </a:rPr>
              <a:t>אלחוטי</a:t>
            </a:r>
            <a:r>
              <a:rPr lang="he-IL" sz="1200"/>
              <a:t>  </a:t>
            </a:r>
            <a:r>
              <a:rPr lang="he-IL" sz="1200" smtClean="0"/>
              <a:t>שכולל  </a:t>
            </a:r>
            <a:r>
              <a:rPr lang="en-US" sz="1200" smtClean="0">
                <a:solidFill>
                  <a:srgbClr val="FF0000"/>
                </a:solidFill>
              </a:rPr>
              <a:t>MESH</a:t>
            </a:r>
            <a:r>
              <a:rPr lang="he-IL" sz="1200" smtClean="0">
                <a:solidFill>
                  <a:srgbClr val="FF0000"/>
                </a:solidFill>
              </a:rPr>
              <a:t> </a:t>
            </a:r>
            <a:r>
              <a:rPr lang="he-IL" sz="1200" smtClean="0"/>
              <a:t>במקרה </a:t>
            </a:r>
            <a:r>
              <a:rPr lang="he-IL" sz="1200"/>
              <a:t>וזוהה אירוע הדורש דיווח לענן.</a:t>
            </a:r>
            <a:endParaRPr lang="en-US" sz="1200"/>
          </a:p>
          <a:p>
            <a:pPr marL="285750" indent="-285750" algn="r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endParaRPr lang="en-US" sz="1200" smtClean="0"/>
          </a:p>
          <a:p>
            <a:pPr marL="285750" indent="-285750" algn="r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endParaRPr lang="en-US" sz="1200" smtClean="0"/>
          </a:p>
        </p:txBody>
      </p:sp>
      <p:sp>
        <p:nvSpPr>
          <p:cNvPr id="16" name="מלבן 44"/>
          <p:cNvSpPr/>
          <p:nvPr/>
        </p:nvSpPr>
        <p:spPr>
          <a:xfrm>
            <a:off x="435768" y="2137948"/>
            <a:ext cx="4071938" cy="37702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r" rtl="1">
              <a:buFont typeface="Wingdings" pitchFamily="2" charset="2"/>
              <a:buChar char="q"/>
            </a:pPr>
            <a:r>
              <a:rPr lang="he-IL" sz="1400"/>
              <a:t>הפתרונות שלנו הוכרו כייחודיות ומובילות בעולם וכוללת קבלת הכרה כפטנטים בארה"ב (הגשנו 11 </a:t>
            </a:r>
            <a:r>
              <a:rPr lang="he-IL" sz="1400" smtClean="0"/>
              <a:t>פטנטים 2 כבר אושרו).</a:t>
            </a:r>
            <a:endParaRPr lang="en-US" sz="1400"/>
          </a:p>
          <a:p>
            <a:pPr marL="800100" lvl="1" indent="-342900" algn="r" rtl="1">
              <a:buFont typeface="Wingdings" pitchFamily="2" charset="2"/>
              <a:buChar char="q"/>
            </a:pPr>
            <a:r>
              <a:rPr lang="en-US" sz="1400" u="sng">
                <a:hlinkClick r:id="rId4"/>
              </a:rPr>
              <a:t>https://www.google.com/patents/US9542822</a:t>
            </a:r>
            <a:endParaRPr lang="en-US" sz="1400"/>
          </a:p>
          <a:p>
            <a:pPr marL="800100" lvl="1" indent="-342900" algn="r" rtl="1">
              <a:buFont typeface="Wingdings" pitchFamily="2" charset="2"/>
              <a:buChar char="q"/>
            </a:pPr>
            <a:r>
              <a:rPr lang="en-US" sz="1400" u="sng">
                <a:hlinkClick r:id="rId5"/>
              </a:rPr>
              <a:t>https://www.google.ch/patents/US9445972</a:t>
            </a:r>
            <a:endParaRPr lang="en-US" sz="1400"/>
          </a:p>
          <a:p>
            <a:pPr marL="342900" indent="-342900" algn="r" rtl="1">
              <a:buFont typeface="Wingdings" pitchFamily="2" charset="2"/>
              <a:buChar char="q"/>
            </a:pPr>
            <a:r>
              <a:rPr lang="he-IL" sz="1400" smtClean="0"/>
              <a:t>נשמח </a:t>
            </a:r>
            <a:r>
              <a:rPr lang="he-IL" sz="1400"/>
              <a:t>לתרום מניסיוננו על מנת להקנות יתרון יחסי לתעשייה הישראלית בשווקים </a:t>
            </a:r>
            <a:r>
              <a:rPr lang="he-IL" sz="1400" smtClean="0"/>
              <a:t>בינלאומיים.</a:t>
            </a:r>
            <a:r>
              <a:rPr lang="he-IL" sz="1400"/>
              <a:t> </a:t>
            </a:r>
            <a:endParaRPr lang="en-US" sz="1400"/>
          </a:p>
          <a:p>
            <a:pPr marL="342900" indent="-342900" algn="r" rtl="1">
              <a:buFont typeface="Wingdings" pitchFamily="2" charset="2"/>
              <a:buChar char="q"/>
            </a:pPr>
            <a:r>
              <a:rPr lang="he-IL" sz="1400"/>
              <a:t>מצורף דוגמה לפלטפורמת </a:t>
            </a:r>
            <a:r>
              <a:rPr lang="en-US" sz="1400"/>
              <a:t>internet of things("IoT")  </a:t>
            </a:r>
            <a:r>
              <a:rPr lang="he-IL" sz="1400"/>
              <a:t> עם בינה מלאכותית, קופסת תרופות </a:t>
            </a:r>
            <a:r>
              <a:rPr lang="en-US" sz="1400"/>
              <a:t>IOT </a:t>
            </a:r>
            <a:r>
              <a:rPr lang="he-IL" sz="1400"/>
              <a:t>(זכינו במקום ראשון עם פיתוח זה בתחרות    </a:t>
            </a:r>
            <a:r>
              <a:rPr lang="en-US" sz="1400"/>
              <a:t>Innovation 21-6-2017 </a:t>
            </a:r>
            <a:r>
              <a:rPr lang="he-IL" sz="1400" smtClean="0"/>
              <a:t>)</a:t>
            </a:r>
          </a:p>
          <a:p>
            <a:pPr marL="342900" indent="-342900" algn="r" rtl="1">
              <a:buFont typeface="Wingdings" pitchFamily="2" charset="2"/>
              <a:buChar char="q"/>
            </a:pPr>
            <a:r>
              <a:rPr lang="he-IL" sz="1400" smtClean="0"/>
              <a:t>אנו מחפשים חוקרים בתחום זיהוי אנומליות במנועים על ידי כרטיסי </a:t>
            </a:r>
            <a:r>
              <a:rPr lang="en-US" sz="1400" smtClean="0"/>
              <a:t>IOT</a:t>
            </a:r>
            <a:r>
              <a:rPr lang="he-IL" sz="1400" smtClean="0"/>
              <a:t> לניתוח הקלטה בזמן אמת</a:t>
            </a:r>
            <a:endParaRPr lang="en-US" sz="1400"/>
          </a:p>
          <a:p>
            <a:pPr marL="285750" indent="-285750" algn="r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endParaRPr lang="en-US" sz="1200" smtClean="0"/>
          </a:p>
          <a:p>
            <a:pPr marL="285750" indent="-285750" algn="r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endParaRPr lang="en-US" sz="1200" smtClean="0"/>
          </a:p>
        </p:txBody>
      </p:sp>
      <p:pic>
        <p:nvPicPr>
          <p:cNvPr id="18" name="Picture 1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1" y="5463541"/>
            <a:ext cx="858564" cy="1094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16" y="5463541"/>
            <a:ext cx="1745083" cy="1094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897" y="5463540"/>
            <a:ext cx="1168921" cy="1094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1040130" y="1006983"/>
            <a:ext cx="6808470" cy="388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/>
                <a:cs typeface="Arial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/>
                <a:cs typeface="Arial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/>
                <a:cs typeface="Arial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/>
                <a:cs typeface="Arial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/>
                <a:cs typeface="Arial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/>
                <a:cs typeface="Arial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/>
                <a:cs typeface="Arial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/>
                <a:cs typeface="Arial"/>
              </a:defRPr>
            </a:lvl9pPr>
          </a:lstStyle>
          <a:p>
            <a:pPr algn="ctr"/>
            <a:r>
              <a:rPr lang="en-GB" sz="1200" kern="0" smtClean="0"/>
              <a:t/>
            </a:r>
            <a:br>
              <a:rPr lang="en-GB" sz="1200" kern="0" smtClean="0"/>
            </a:br>
            <a:r>
              <a:rPr lang="en-GB" sz="1200" kern="0" smtClean="0"/>
              <a:t/>
            </a:r>
            <a:br>
              <a:rPr lang="en-GB" sz="1200" kern="0" smtClean="0"/>
            </a:br>
            <a:r>
              <a:rPr lang="en-US" sz="2400" kern="0" smtClean="0">
                <a:solidFill>
                  <a:srgbClr val="067AFA"/>
                </a:solidFill>
              </a:rPr>
              <a:t/>
            </a:r>
            <a:br>
              <a:rPr lang="en-US" sz="2400" kern="0" smtClean="0">
                <a:solidFill>
                  <a:srgbClr val="067AFA"/>
                </a:solidFill>
              </a:rPr>
            </a:br>
            <a:r>
              <a:rPr lang="en-US" sz="2400" b="1" kern="0" smtClean="0">
                <a:solidFill>
                  <a:srgbClr val="067AFA"/>
                </a:solidFill>
              </a:rPr>
              <a:t>	</a:t>
            </a:r>
            <a:br>
              <a:rPr lang="en-US" sz="2400" b="1" kern="0" smtClean="0">
                <a:solidFill>
                  <a:srgbClr val="067AFA"/>
                </a:solidFill>
              </a:rPr>
            </a:br>
            <a:r>
              <a:rPr lang="en-US" sz="1600" b="1" kern="0" smtClean="0">
                <a:solidFill>
                  <a:srgbClr val="0066FF"/>
                </a:solidFill>
              </a:rPr>
              <a:t>Wireless Artificial Intelligence local real time IoT Solutions </a:t>
            </a:r>
            <a:br>
              <a:rPr lang="en-US" sz="1600" b="1" kern="0" smtClean="0">
                <a:solidFill>
                  <a:srgbClr val="0066FF"/>
                </a:solidFill>
              </a:rPr>
            </a:br>
            <a:r>
              <a:rPr lang="he-IL" sz="2400" b="1" kern="0" smtClean="0"/>
              <a:t/>
            </a:r>
            <a:br>
              <a:rPr lang="he-IL" sz="2400" b="1" kern="0" smtClean="0"/>
            </a:br>
            <a:r>
              <a:rPr lang="en-GB" sz="2400" kern="0" smtClean="0"/>
              <a:t/>
            </a:r>
            <a:br>
              <a:rPr lang="en-GB" sz="2400" kern="0" smtClean="0"/>
            </a:br>
            <a:endParaRPr lang="en-GB" sz="2400" kern="0" smtClean="0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30518" y="6040303"/>
            <a:ext cx="3228022" cy="577081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sz="900" b="1">
                <a:solidFill>
                  <a:schemeClr val="accent2">
                    <a:lumMod val="75000"/>
                  </a:schemeClr>
                </a:solidFill>
                <a:latin typeface="+mj-lt"/>
              </a:rPr>
              <a:t> </a:t>
            </a:r>
            <a:r>
              <a:rPr lang="en-US" b="1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Skype: </a:t>
            </a:r>
            <a:r>
              <a:rPr lang="en-US">
                <a:latin typeface="+mj-lt"/>
                <a:cs typeface="Times New Roman" pitchFamily="18" charset="0"/>
                <a:hlinkClick r:id="rId3"/>
              </a:rPr>
              <a:t>nissim.test</a:t>
            </a:r>
            <a:endParaRPr lang="en-US">
              <a:latin typeface="+mj-lt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endParaRPr lang="en-GB" sz="900" b="1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05740" y="1198074"/>
            <a:ext cx="3451860" cy="160043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1600">
                <a:latin typeface="Times New Roman" pitchFamily="18" charset="0"/>
                <a:cs typeface="Times New Roman" pitchFamily="18" charset="0"/>
              </a:rPr>
              <a:t>TelnT CEO: Dr. Nissim Zur  </a:t>
            </a:r>
            <a:endParaRPr lang="en-US" sz="16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1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TEL</a:t>
            </a:r>
            <a:r>
              <a:rPr lang="en-US" sz="1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0544-500-635 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(Israel</a:t>
            </a:r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r" eaLnBrk="1" hangingPunct="1">
              <a:defRPr/>
            </a:pPr>
            <a:r>
              <a:rPr lang="he-IL" sz="240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www.</a:t>
            </a:r>
            <a:r>
              <a:rPr lang="en-US" sz="240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TelnT</a:t>
            </a:r>
            <a:r>
              <a:rPr lang="he-IL" sz="240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.com</a:t>
            </a:r>
            <a:r>
              <a:rPr lang="en-US" sz="240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/>
            </a:r>
            <a:br>
              <a:rPr lang="en-US" sz="240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</a:br>
            <a:r>
              <a:rPr lang="he-IL" sz="2400" smtClean="0">
                <a:solidFill>
                  <a:srgbClr val="FF0000"/>
                </a:solidFill>
                <a:latin typeface="+mj-lt"/>
              </a:rPr>
              <a:t>nissim@</a:t>
            </a:r>
            <a:r>
              <a:rPr lang="en-US" sz="2400" smtClean="0">
                <a:solidFill>
                  <a:srgbClr val="FF0000"/>
                </a:solidFill>
                <a:latin typeface="+mj-lt"/>
              </a:rPr>
              <a:t>T</a:t>
            </a:r>
            <a:r>
              <a:rPr lang="he-IL" sz="2400" err="1" smtClean="0">
                <a:solidFill>
                  <a:srgbClr val="FF0000"/>
                </a:solidFill>
                <a:latin typeface="+mj-lt"/>
              </a:rPr>
              <a:t>eln</a:t>
            </a:r>
            <a:r>
              <a:rPr lang="en-US" sz="2400" smtClean="0">
                <a:solidFill>
                  <a:srgbClr val="FF0000"/>
                </a:solidFill>
                <a:latin typeface="+mj-lt"/>
              </a:rPr>
              <a:t>T</a:t>
            </a:r>
            <a:r>
              <a:rPr lang="he-IL" sz="2400" smtClean="0">
                <a:solidFill>
                  <a:srgbClr val="FF0000"/>
                </a:solidFill>
                <a:latin typeface="+mj-lt"/>
              </a:rPr>
              <a:t>.com</a:t>
            </a:r>
            <a:endParaRPr lang="en-US" sz="2400" smtClean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pPr algn="r" eaLnBrk="1" hangingPunct="1">
              <a:defRPr/>
            </a:pPr>
            <a:r>
              <a:rPr lang="en-US" sz="160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2" name="Rectangle 1"/>
          <p:cNvSpPr/>
          <p:nvPr/>
        </p:nvSpPr>
        <p:spPr>
          <a:xfrm>
            <a:off x="3657600" y="857607"/>
            <a:ext cx="5326060" cy="3485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050"/>
              <a:t>next generation real-time wireless long range artificial intelligence iot platforms</a:t>
            </a:r>
          </a:p>
          <a:p>
            <a:pPr marL="171450" lvl="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050"/>
              <a:t>internet of things local device infrastructure with real-time event processing</a:t>
            </a:r>
          </a:p>
          <a:p>
            <a:pPr marL="171450" lvl="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050"/>
              <a:t>automatic anomaly detect(self-learning iot artificial intelligence OS)</a:t>
            </a:r>
          </a:p>
          <a:p>
            <a:pPr marL="171450" lvl="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050"/>
              <a:t>we are a unique consultant design house for artificial intelligence internet of things ("iot") devices. </a:t>
            </a:r>
          </a:p>
          <a:p>
            <a:pPr marL="171450" lvl="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050"/>
              <a:t>design based on Wi-Fi, BLE, sub </a:t>
            </a:r>
            <a:r>
              <a:rPr lang="en-US" sz="1050" smtClean="0"/>
              <a:t>Ghz </a:t>
            </a:r>
            <a:r>
              <a:rPr lang="en-US" sz="1050" err="1"/>
              <a:t>lura all our designs are based on our artificial intelligence OS.</a:t>
            </a:r>
          </a:p>
          <a:p>
            <a:pPr marL="171450" lvl="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050"/>
              <a:t>Wireless long range secured unlimited multi-dimensional Mesh Wi-Fi/BLE nodes</a:t>
            </a:r>
          </a:p>
          <a:p>
            <a:pPr marL="171450" lvl="0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050"/>
              <a:t>Our Self-learning Artificial Intelligence Algorithm: </a:t>
            </a:r>
          </a:p>
          <a:p>
            <a:pPr marL="628650" lvl="1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050"/>
              <a:t>improved its behave by eliminating illogical results</a:t>
            </a:r>
          </a:p>
          <a:p>
            <a:pPr marL="628650" lvl="1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050"/>
              <a:t>Automatic identifying recurring patterns when attached to humans, machines, assets or vehicles</a:t>
            </a:r>
          </a:p>
          <a:p>
            <a:pPr marL="628650" lvl="1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050"/>
              <a:t>Rule-based and self-decision to send a wireless alert</a:t>
            </a:r>
          </a:p>
          <a:p>
            <a:pPr marL="628650" lvl="1" indent="-1714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050"/>
              <a:t>Multidimensional Rule-based algorithm for wireless alert report</a:t>
            </a: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34209"/>
  <p:tag name="AS_OS" val="Microsoft Windows NT 6.2.9200.0"/>
  <p:tag name="AS_RELEASE_DATE" val="2017.04.19"/>
  <p:tag name="AS_TITLE" val="Aspose.Slides for .NET 2.0"/>
  <p:tag name="AS_VERSION" val="17.4"/>
</p:tagLst>
</file>

<file path=ppt/theme/theme1.xml><?xml version="1.0" encoding="utf-8"?>
<a:theme xmlns:a="http://schemas.openxmlformats.org/drawingml/2006/main" name="CB-415027-FR-1">
  <a:themeElements>
    <a:clrScheme name="CB-415027-FR-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B-415027-FR-1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B-415027-FR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B-415027-FR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B-415027-FR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B-415027-FR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B-415027-FR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B-415027-FR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B-415027-FR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B-415027-FR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B-415027-FR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B-415027-FR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B-415027-FR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B-415027-FR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ערכת נושא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280</Words>
  <Application>Microsoft Office PowerPoint</Application>
  <PresentationFormat>On-screen Show (4:3)</PresentationFormat>
  <Paragraphs>33</Paragraphs>
  <Slides>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CB-415027-FR-1</vt:lpstr>
      <vt:lpstr>     Wireless Artificial Intelligence local real time IoT Solutions  for Hydra Consortium מסלול מגנ"ט  by: Dr. Nissim Zur www.telnt.com nissim@telnt.com 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Wireless Artificial Intelligence local real time IoT Solutions  for Hydra Consortium מסלול מגנ"ט  by: Dr. Nissim Zur www.telnt.com nissim@telnt.com   </dc:title>
  <dc:creator>nissim</dc:creator>
  <cp:lastModifiedBy>nissim</cp:lastModifiedBy>
  <cp:revision>1</cp:revision>
  <cp:lastPrinted>2017-06-21T05:26:17Z</cp:lastPrinted>
  <dcterms:created xsi:type="dcterms:W3CDTF">2006-01-20T14:50:25Z</dcterms:created>
  <dcterms:modified xsi:type="dcterms:W3CDTF">2017-08-14T05:56:01Z</dcterms:modified>
</cp:coreProperties>
</file>